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38"/>
  </p:notesMasterIdLst>
  <p:handoutMasterIdLst>
    <p:handoutMasterId r:id="rId39"/>
  </p:handoutMasterIdLst>
  <p:sldIdLst>
    <p:sldId id="256" r:id="rId5"/>
    <p:sldId id="259" r:id="rId6"/>
    <p:sldId id="260" r:id="rId7"/>
    <p:sldId id="258" r:id="rId8"/>
    <p:sldId id="309" r:id="rId9"/>
    <p:sldId id="289" r:id="rId10"/>
    <p:sldId id="288" r:id="rId11"/>
    <p:sldId id="310" r:id="rId12"/>
    <p:sldId id="290" r:id="rId13"/>
    <p:sldId id="298" r:id="rId14"/>
    <p:sldId id="291" r:id="rId15"/>
    <p:sldId id="299" r:id="rId16"/>
    <p:sldId id="300" r:id="rId17"/>
    <p:sldId id="311" r:id="rId18"/>
    <p:sldId id="312" r:id="rId19"/>
    <p:sldId id="313" r:id="rId20"/>
    <p:sldId id="301" r:id="rId21"/>
    <p:sldId id="305" r:id="rId22"/>
    <p:sldId id="318" r:id="rId23"/>
    <p:sldId id="302" r:id="rId24"/>
    <p:sldId id="317" r:id="rId25"/>
    <p:sldId id="314" r:id="rId26"/>
    <p:sldId id="292" r:id="rId27"/>
    <p:sldId id="303" r:id="rId28"/>
    <p:sldId id="306" r:id="rId29"/>
    <p:sldId id="293" r:id="rId30"/>
    <p:sldId id="307" r:id="rId31"/>
    <p:sldId id="308" r:id="rId32"/>
    <p:sldId id="294" r:id="rId33"/>
    <p:sldId id="316" r:id="rId34"/>
    <p:sldId id="319" r:id="rId35"/>
    <p:sldId id="320" r:id="rId36"/>
    <p:sldId id="282"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Palatino Linotype" panose="02040502050505030304" pitchFamily="18" charset="0"/>
      <p:regular r:id="rId44"/>
      <p:bold r:id="rId45"/>
      <p:italic r:id="rId46"/>
      <p:boldItalic r:id="rId47"/>
    </p:embeddedFont>
    <p:embeddedFont>
      <p:font typeface="Source Sans Pro" panose="020B0503030403020204" pitchFamily="34" charset="0"/>
      <p:regular r:id="rId48"/>
      <p:bold r:id="rId49"/>
      <p:italic r:id="rId50"/>
      <p:boldItalic r:id="rId51"/>
    </p:embeddedFont>
    <p:embeddedFont>
      <p:font typeface="Source Sans Pro Bold" panose="020B0703030403020204" charset="0"/>
      <p:bold r:id="rId52"/>
      <p:italic r:id="rId53"/>
      <p:boldItalic r:id="rId54"/>
    </p:embeddedFont>
    <p:embeddedFont>
      <p:font typeface="Source Serif Pro" panose="02040603050405020204" pitchFamily="18" charset="0"/>
      <p:regular r:id="rId55"/>
      <p:bold r:id="rId56"/>
      <p:italic r:id="rId57"/>
      <p:boldItalic r:id="rId58"/>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588" y="78"/>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US"/>
            <a:t>This study is to find out whether geographic locations have an impact on emotion towards robotic and digital pet companions, using machine learning models and hypothesis testing. This investigation will show and assess different machine learning models for sentiment analysis on labeled datasets and pick the model with the best performance. </a:t>
          </a:r>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This exploration will collect unlabeled data about digital robot companions from various regions, pre-process the information, and apply a chosen machine learning model to figure out sentiments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US" baseline="0" dirty="0"/>
            <a:t>The previous study's goal was to discover the topics and emotions that users experienced when communicating with </a:t>
          </a:r>
          <a:r>
            <a:rPr lang="en-US" baseline="0" dirty="0" err="1"/>
            <a:t>Replika</a:t>
          </a:r>
          <a:r>
            <a:rPr lang="en-US" baseline="0" dirty="0"/>
            <a:t>, a digital companion, based on 119,831 reviews of </a:t>
          </a:r>
          <a:r>
            <a:rPr lang="en-US" baseline="0" dirty="0" err="1"/>
            <a:t>Replika</a:t>
          </a:r>
          <a:r>
            <a:rPr lang="en-US" baseline="0" dirty="0"/>
            <a:t> collected by previous researchers from the Google Play Store and then subjected to sentiment analysis and topic modeling.</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application, and most users feel joy, happiness, and a sense of well-being.</a:t>
          </a:r>
          <a:endParaRPr lang="en-US"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p>
        <a:p>
          <a:r>
            <a:rPr lang="en-US" baseline="0" dirty="0">
              <a:solidFill>
                <a:srgbClr val="00B050"/>
              </a:solidFill>
            </a:rPr>
            <a:t>YES</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a:t>
          </a:r>
          <a:br>
            <a:rPr lang="en-US" baseline="0" dirty="0"/>
          </a:br>
          <a:r>
            <a:rPr lang="en-US" baseline="0" dirty="0">
              <a:solidFill>
                <a:srgbClr val="C00000"/>
              </a:solidFill>
            </a:rPr>
            <a:t>NO </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597"/>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3038" y="315254"/>
          <a:ext cx="769160" cy="769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15236" y="597"/>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a:t>This study is to find out whether geographic locations have an impact on emotion towards robotic and digital pet companions, using machine learning models and hypothesis testing. This investigation will show and assess different machine learning models for sentiment analysis on labeled datasets and pick the model with the best performance. </a:t>
          </a:r>
        </a:p>
      </dsp:txBody>
      <dsp:txXfrm>
        <a:off x="1615236" y="597"/>
        <a:ext cx="9662795" cy="1398472"/>
      </dsp:txXfrm>
    </dsp:sp>
    <dsp:sp modelId="{AAC771F7-7C80-4B4A-A9F0-785F0E41AFAD}">
      <dsp:nvSpPr>
        <dsp:cNvPr id="0" name=""/>
        <dsp:cNvSpPr/>
      </dsp:nvSpPr>
      <dsp:spPr>
        <a:xfrm>
          <a:off x="0" y="1748688"/>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3038" y="2063344"/>
          <a:ext cx="769160" cy="769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15236" y="1748688"/>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exploration will collect unlabeled data about digital robot companions from various regions, pre-process the information, and apply a chosen machine learning model to figure out sentiments in the unlabeled dataset. </a:t>
          </a:r>
        </a:p>
      </dsp:txBody>
      <dsp:txXfrm>
        <a:off x="1615236" y="1748688"/>
        <a:ext cx="9662795" cy="1398472"/>
      </dsp:txXfrm>
    </dsp:sp>
    <dsp:sp modelId="{6CCAA378-B47A-4B49-A310-1F55CF63B470}">
      <dsp:nvSpPr>
        <dsp:cNvPr id="0" name=""/>
        <dsp:cNvSpPr/>
      </dsp:nvSpPr>
      <dsp:spPr>
        <a:xfrm>
          <a:off x="0" y="3496779"/>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3038" y="3811435"/>
          <a:ext cx="769160" cy="769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15236" y="3496779"/>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sp:txBody>
      <dsp:txXfrm>
        <a:off x="1615236" y="3496779"/>
        <a:ext cx="9662795" cy="1398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previous study's goal was to discover the topics and emotions that users experienced when communicating with </a:t>
          </a:r>
          <a:r>
            <a:rPr lang="en-US" sz="2100" kern="1200" baseline="0" dirty="0" err="1"/>
            <a:t>Replika</a:t>
          </a:r>
          <a:r>
            <a:rPr lang="en-US" sz="2100" kern="1200" baseline="0" dirty="0"/>
            <a:t>, a digital companion, based on 119,831 reviews of </a:t>
          </a:r>
          <a:r>
            <a:rPr lang="en-US" sz="2100" kern="1200" baseline="0" dirty="0" err="1"/>
            <a:t>Replika</a:t>
          </a:r>
          <a:r>
            <a:rPr lang="en-US" sz="2100" kern="1200" baseline="0" dirty="0"/>
            <a:t> collected by previous researchers from the Google Play Store and then subjected to sentiment analysis and topic modeling.</a:t>
          </a:r>
          <a:endParaRPr lang="en-US" sz="2100" kern="1200" dirty="0"/>
        </a:p>
      </dsp:txBody>
      <dsp:txXfrm>
        <a:off x="626147" y="932352"/>
        <a:ext cx="4637554" cy="2879450"/>
      </dsp:txXfrm>
    </dsp:sp>
    <dsp:sp modelId="{96186F7B-3508-4402-B3FB-D4D422EAC662}">
      <dsp:nvSpPr>
        <dsp:cNvPr id="0" name=""/>
        <dsp:cNvSpPr/>
      </dsp:nvSpPr>
      <dsp:spPr>
        <a:xfrm>
          <a:off x="5888477"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results of the sentiment analysis show that most users really like the </a:t>
          </a:r>
          <a:r>
            <a:rPr lang="en-US" sz="2100" kern="1200" baseline="0" dirty="0" err="1"/>
            <a:t>Replika</a:t>
          </a:r>
          <a:r>
            <a:rPr lang="en-US" sz="2100" kern="1200" baseline="0" dirty="0"/>
            <a:t> application, and most users feel joy, happiness, and a sense of well-being.</a:t>
          </a:r>
          <a:endParaRPr lang="en-US" sz="2100" kern="1200" dirty="0"/>
        </a:p>
      </dsp:txBody>
      <dsp:txXfrm>
        <a:off x="6513253" y="932352"/>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1.  Will the majority sentiments about digital and robot pet companions be positive, like joy &amp; love, or will be negative, like anger &amp; fear?</a:t>
          </a:r>
        </a:p>
        <a:p>
          <a:pPr marL="0" lvl="0" indent="0" algn="l" defTabSz="844550">
            <a:lnSpc>
              <a:spcPct val="90000"/>
            </a:lnSpc>
            <a:spcBef>
              <a:spcPct val="0"/>
            </a:spcBef>
            <a:spcAft>
              <a:spcPct val="35000"/>
            </a:spcAft>
            <a:buNone/>
          </a:pPr>
          <a:r>
            <a:rPr lang="en-US" sz="1900" kern="1200" baseline="0" dirty="0">
              <a:solidFill>
                <a:srgbClr val="00B050"/>
              </a:solidFill>
            </a:rPr>
            <a:t>YES</a:t>
          </a:r>
          <a:endParaRPr lang="en-US" sz="19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2. Does location/ region influence people's sentiments towards digital and robot pet companions?</a:t>
          </a:r>
          <a:br>
            <a:rPr lang="en-US" sz="1900" kern="1200" baseline="0" dirty="0"/>
          </a:br>
          <a:r>
            <a:rPr lang="en-US" sz="1900" kern="1200" baseline="0" dirty="0">
              <a:solidFill>
                <a:srgbClr val="C00000"/>
              </a:solidFill>
            </a:rPr>
            <a:t>NO </a:t>
          </a:r>
          <a:endParaRPr lang="en-US" sz="19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4/9/2023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09/04/2023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09.04.2023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09.04.2023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13" Type="http://schemas.openxmlformats.org/officeDocument/2006/relationships/hyperlink" Target="https://www.analyticsvidhya.com/blog/2020/07/10-techniques-to-deal-with-class-imbalance-in-machine-learning/"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12" Type="http://schemas.openxmlformats.org/officeDocument/2006/relationships/hyperlink" Target="https://statisticsbyjim.com/hypothesis-testing/chi-square-table/"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nandisoham2017.medium.com/twitter-sentiment-analysis-using-machine-learning-approaches-14fba1b8e357" TargetMode="External"/><Relationship Id="rId3" Type="http://schemas.openxmlformats.org/officeDocument/2006/relationships/hyperlink" Target="https://doi.org/10.1609/icwsm.v8i1.14550" TargetMode="External"/><Relationship Id="rId7" Type="http://schemas.openxmlformats.org/officeDocument/2006/relationships/hyperlink" Target="https://huggingface.co/models" TargetMode="External"/><Relationship Id="rId12" Type="http://schemas.openxmlformats.org/officeDocument/2006/relationships/hyperlink" Target="https://github.com/rasbt/python-machine-learning-book" TargetMode="External"/><Relationship Id="rId2" Type="http://schemas.openxmlformats.org/officeDocument/2006/relationships/hyperlink" Target="https://www.analyticsvidhya.com/blog/2020/07/10-techniques-to-deal-with-class-imbalance-in-machine-learning/" TargetMode="External"/><Relationship Id="rId1" Type="http://schemas.openxmlformats.org/officeDocument/2006/relationships/slideLayout" Target="../slideLayouts/slideLayout16.xml"/><Relationship Id="rId6" Type="http://schemas.openxmlformats.org/officeDocument/2006/relationships/hyperlink" Target="https://www.kaggle.com/code/soham1024/the-maths-behind-linear-svc-classifier" TargetMode="External"/><Relationship Id="rId11" Type="http://schemas.openxmlformats.org/officeDocument/2006/relationships/hyperlink" Target="https://iaeme.com/Home/article_id/IJARET_11_12_026" TargetMode="External"/><Relationship Id="rId5" Type="http://schemas.openxmlformats.org/officeDocument/2006/relationships/hyperlink" Target="https://www.youtube.com/watch?v=yQGqMVuAk04" TargetMode="External"/><Relationship Id="rId10" Type="http://schemas.openxmlformats.org/officeDocument/2006/relationships/hyperlink" Target="https://github.com/openai/openai-cookbook" TargetMode="External"/><Relationship Id="rId4" Type="http://schemas.openxmlformats.org/officeDocument/2006/relationships/hyperlink" Target="https://medium.com/@stella96joshua/how-to-combine-multiple-csv-files-using-python-for-your-analysis-a88017c6ff9e" TargetMode="External"/><Relationship Id="rId9" Type="http://schemas.openxmlformats.org/officeDocument/2006/relationships/hyperlink" Target="https://platform.openai.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eerthofstede.com/culture-geert-hofstede-gert-jan-hofstede/6d-model-of-national-culture/" TargetMode="External"/><Relationship Id="rId3" Type="http://schemas.openxmlformats.org/officeDocument/2006/relationships/hyperlink" Target="https://doi.org/10.1207/s15327957pspr0504_2" TargetMode="External"/><Relationship Id="rId7" Type="http://schemas.openxmlformats.org/officeDocument/2006/relationships/hyperlink" Target="https://arxiv.org/abs/1905.05583v3" TargetMode="External"/><Relationship Id="rId2" Type="http://schemas.openxmlformats.org/officeDocument/2006/relationships/hyperlink" Target="https://jurnal.ubd.ac.id/index.php/te/article/view/1046/526" TargetMode="External"/><Relationship Id="rId1" Type="http://schemas.openxmlformats.org/officeDocument/2006/relationships/slideLayout" Target="../slideLayouts/slideLayout16.xml"/><Relationship Id="rId6" Type="http://schemas.openxmlformats.org/officeDocument/2006/relationships/hyperlink" Target="https://aisel.aisnet.org/amcis2022/sig_hci/sig_hci/10/" TargetMode="External"/><Relationship Id="rId5" Type="http://schemas.openxmlformats.org/officeDocument/2006/relationships/hyperlink" Target="https://www.youtube.com/watch?v=JDQM6E4Vnbs" TargetMode="External"/><Relationship Id="rId10" Type="http://schemas.openxmlformats.org/officeDocument/2006/relationships/hyperlink" Target="https://proceedings.neurips.cc/paper_files/paper/2017/hash/3f5ee243547dee91fbd053c1c4a845aa-Abstract.html" TargetMode="External"/><Relationship Id="rId4" Type="http://schemas.openxmlformats.org/officeDocument/2006/relationships/hyperlink" Target="https://www.semanticscholar.org/paper/DistilBERT%2C-a-distilled-version-of-BERT%3A-smaller%2C-Sanh-Debut/a54b56af24bb4873ed0163b77df63b92bd018ddc" TargetMode="External"/><Relationship Id="rId9" Type="http://schemas.openxmlformats.org/officeDocument/2006/relationships/hyperlink" Target="https://www.youtube.com/watch?v=3liCbRZPrZ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0FF8B"/>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02-07-2023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0FF8B"/>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rgbClr val="90FF8B"/>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chemeClr val="accent1">
              <a:lumMod val="60000"/>
              <a:lumOff val="40000"/>
            </a:schemeClr>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09.04.2023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10</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4493385" cy="5024476"/>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658928" y="1520825"/>
            <a:ext cx="5837072" cy="3456617"/>
          </a:xfrm>
        </p:spPr>
        <p:txBody>
          <a:bodyPr anchor="t">
            <a:normAutofit/>
          </a:bodyPr>
          <a:lstStyle/>
          <a:p>
            <a:pPr marL="34925" marR="215900" indent="0">
              <a:spcBef>
                <a:spcPts val="765"/>
              </a:spcBef>
              <a:spcAft>
                <a:spcPts val="0"/>
              </a:spcAft>
              <a:buNone/>
            </a:pPr>
            <a:r>
              <a:rPr lang="en-US" sz="1800" b="1" dirty="0">
                <a:effectLst/>
                <a:latin typeface="+mj-lt"/>
              </a:rPr>
              <a:t>The methodology for this study will be a combination </a:t>
            </a:r>
            <a:r>
              <a:rPr lang="en-US" sz="1800" dirty="0">
                <a:effectLst/>
                <a:latin typeface="+mj-lt"/>
              </a:rPr>
              <a:t>of approaches, between:</a:t>
            </a:r>
          </a:p>
          <a:p>
            <a:pPr marL="34925" marR="215900" indent="0">
              <a:spcBef>
                <a:spcPts val="765"/>
              </a:spcBef>
              <a:spcAft>
                <a:spcPts val="0"/>
              </a:spcAft>
              <a:buNone/>
            </a:pPr>
            <a:endParaRPr lang="en-US"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An experimental approach for comparing several model performance, and model selection based on the best performance.</a:t>
            </a:r>
          </a:p>
          <a:p>
            <a:pPr marL="342900" marR="215900" lvl="0" indent="-342900">
              <a:spcBef>
                <a:spcPts val="765"/>
              </a:spcBef>
              <a:spcAft>
                <a:spcPts val="0"/>
              </a:spcAft>
              <a:buFont typeface="+mj-lt"/>
              <a:buAutoNum type="arabicPeriod"/>
            </a:pPr>
            <a:endParaRPr lang="en-ID"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 Quantitative approach for data collection, sentiment analysis, and conduct hypothesis testing.</a:t>
            </a:r>
            <a:endParaRPr lang="en-ID" sz="1800" dirty="0">
              <a:effectLst/>
              <a:latin typeface="+mj-lt"/>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p:spPr>
        <p:txBody>
          <a:bodyPr wrap="none">
            <a:normAutofit/>
          </a:bodyPr>
          <a:lstStyle/>
          <a:p>
            <a:r>
              <a:rPr lang="de-DE" sz="280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chemeClr val="accent1"/>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09.04.2023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12</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2739" y="856800"/>
            <a:ext cx="10366764" cy="254518"/>
          </a:xfrm>
          <a:prstGeom prst="rect">
            <a:avLst/>
          </a:prstGeom>
          <a:solidFill>
            <a:schemeClr val="accent1"/>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84111" y="1622852"/>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2204967" y="6327701"/>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09.04.2023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3905692382"/>
              </p:ext>
            </p:extLst>
          </p:nvPr>
        </p:nvGraphicFramePr>
        <p:xfrm>
          <a:off x="495003" y="1299801"/>
          <a:ext cx="8019269" cy="4510952"/>
        </p:xfrm>
        <a:graphic>
          <a:graphicData uri="http://schemas.openxmlformats.org/drawingml/2006/table">
            <a:tbl>
              <a:tblPr firstRow="1" firstCol="1" bandRow="1">
                <a:solidFill>
                  <a:srgbClr val="404040"/>
                </a:solidFill>
              </a:tblPr>
              <a:tblGrid>
                <a:gridCol w="4857910">
                  <a:extLst>
                    <a:ext uri="{9D8B030D-6E8A-4147-A177-3AD203B41FA5}">
                      <a16:colId xmlns:a16="http://schemas.microsoft.com/office/drawing/2014/main" val="49476923"/>
                    </a:ext>
                  </a:extLst>
                </a:gridCol>
                <a:gridCol w="3161359">
                  <a:extLst>
                    <a:ext uri="{9D8B030D-6E8A-4147-A177-3AD203B41FA5}">
                      <a16:colId xmlns:a16="http://schemas.microsoft.com/office/drawing/2014/main" val="840639246"/>
                    </a:ext>
                  </a:extLst>
                </a:gridCol>
              </a:tblGrid>
              <a:tr h="657624">
                <a:tc>
                  <a:txBody>
                    <a:bodyPr/>
                    <a:lstStyle/>
                    <a:p>
                      <a:pPr marL="219456" marR="219456" algn="l" fontAlgn="ctr">
                        <a:lnSpc>
                          <a:spcPct val="150000"/>
                        </a:lnSpc>
                        <a:spcBef>
                          <a:spcPts val="0"/>
                        </a:spcBef>
                        <a:spcAft>
                          <a:spcPts val="0"/>
                        </a:spcAft>
                      </a:pPr>
                      <a:r>
                        <a:rPr lang="en-ID" sz="24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Model</a:t>
                      </a:r>
                      <a:endParaRPr lang="en-ID" sz="2400" b="0" i="0" u="none" strike="noStrike" cap="none" spc="0" dirty="0">
                        <a:solidFill>
                          <a:schemeClr val="bg1"/>
                        </a:solidFill>
                        <a:effectLst/>
                        <a:latin typeface="Arial" panose="020B0604020202020204" pitchFamily="34" charset="0"/>
                      </a:endParaRPr>
                    </a:p>
                  </a:txBody>
                  <a:tcPr marL="177445" marR="177445" marT="135244"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219456" marR="219456" algn="l" fontAlgn="ctr">
                        <a:lnSpc>
                          <a:spcPct val="150000"/>
                        </a:lnSpc>
                        <a:spcBef>
                          <a:spcPts val="0"/>
                        </a:spcBef>
                        <a:spcAft>
                          <a:spcPts val="0"/>
                        </a:spcAft>
                      </a:pPr>
                      <a:r>
                        <a:rPr lang="en-ID" sz="2400" b="0" i="0" u="none" strike="noStrike" cap="none" spc="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Accuracy Score</a:t>
                      </a:r>
                      <a:endParaRPr lang="en-ID" sz="2400" b="0" i="0" u="none" strike="noStrike" cap="none" spc="0">
                        <a:solidFill>
                          <a:schemeClr val="bg1"/>
                        </a:solidFill>
                        <a:effectLst/>
                        <a:latin typeface="Arial" panose="020B0604020202020204" pitchFamily="34" charset="0"/>
                      </a:endParaRPr>
                    </a:p>
                  </a:txBody>
                  <a:tcPr marL="177445" marR="177445" marT="135244"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466770946"/>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GPT-3 Zero-shot Classifier</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0.460</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210471209"/>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Bernoulli  NB</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0.769</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3252963885"/>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Multinomial NB</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0.762</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608984874"/>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Logistic Regression</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0.855</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883243728"/>
                  </a:ext>
                </a:extLst>
              </a:tr>
              <a:tr h="525731">
                <a:tc>
                  <a:txBody>
                    <a:bodyPr/>
                    <a:lstStyle/>
                    <a:p>
                      <a:pPr marL="219456" marR="219456" algn="l" fontAlgn="ctr">
                        <a:lnSpc>
                          <a:spcPct val="150000"/>
                        </a:lnSpc>
                        <a:spcBef>
                          <a:spcPts val="0"/>
                        </a:spcBef>
                        <a:spcAft>
                          <a:spcPts val="0"/>
                        </a:spcAft>
                      </a:pPr>
                      <a:r>
                        <a:rPr lang="en-ID" sz="1800" b="1" i="0" u="none" strike="noStrike" cap="none" spc="0" dirty="0" err="1">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BertForSequenceClassification</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219456" marR="219456" algn="ctr" fontAlgn="ctr">
                        <a:lnSpc>
                          <a:spcPct val="150000"/>
                        </a:lnSpc>
                        <a:spcBef>
                          <a:spcPts val="0"/>
                        </a:spcBef>
                        <a:spcAft>
                          <a:spcPts val="0"/>
                        </a:spcAft>
                      </a:pPr>
                      <a:r>
                        <a:rPr lang="en-ID" sz="1800" b="0"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0.880</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4196039654"/>
                  </a:ext>
                </a:extLst>
              </a:tr>
              <a:tr h="525731">
                <a:tc>
                  <a:txBody>
                    <a:bodyPr/>
                    <a:lstStyle/>
                    <a:p>
                      <a:pPr marL="219456" marR="219456" algn="l"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Linear SVC</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tx2">
                        <a:lumMod val="50000"/>
                      </a:schemeClr>
                    </a:solidFill>
                  </a:tcPr>
                </a:tc>
                <a:tc>
                  <a:txBody>
                    <a:bodyPr/>
                    <a:lstStyle/>
                    <a:p>
                      <a:pPr marL="219456" marR="219456" algn="ctr"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0.883</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tx2">
                        <a:lumMod val="50000"/>
                      </a:schemeClr>
                    </a:solidFill>
                  </a:tcPr>
                </a:tc>
                <a:extLst>
                  <a:ext uri="{0D108BD9-81ED-4DB2-BD59-A6C34878D82A}">
                    <a16:rowId xmlns:a16="http://schemas.microsoft.com/office/drawing/2014/main" val="3178436526"/>
                  </a:ext>
                </a:extLst>
              </a:tr>
              <a:tr h="525731">
                <a:tc>
                  <a:txBody>
                    <a:bodyPr/>
                    <a:lstStyle/>
                    <a:p>
                      <a:pPr marL="219456" marR="219456" algn="l" fontAlgn="ctr">
                        <a:lnSpc>
                          <a:spcPct val="150000"/>
                        </a:lnSpc>
                        <a:spcBef>
                          <a:spcPts val="0"/>
                        </a:spcBef>
                        <a:spcAft>
                          <a:spcPts val="0"/>
                        </a:spcAft>
                      </a:pPr>
                      <a:r>
                        <a:rPr lang="en-ID" sz="1800" b="1" i="0" u="none" strike="noStrike" cap="none" spc="0" dirty="0" err="1">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DistilBertForSequenceClassification</a:t>
                      </a:r>
                      <a:endParaRPr lang="en-ID" sz="1800" b="1"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mpd="sng">
                      <a:noFill/>
                      <a:prstDash val="solid"/>
                    </a:lnB>
                    <a:solidFill>
                      <a:schemeClr val="tx2">
                        <a:lumMod val="50000"/>
                      </a:schemeClr>
                    </a:solidFill>
                  </a:tcPr>
                </a:tc>
                <a:tc>
                  <a:txBody>
                    <a:bodyPr/>
                    <a:lstStyle/>
                    <a:p>
                      <a:pPr marL="219456" marR="219456" algn="ctr" fontAlgn="ctr">
                        <a:lnSpc>
                          <a:spcPct val="150000"/>
                        </a:lnSpc>
                        <a:spcBef>
                          <a:spcPts val="0"/>
                        </a:spcBef>
                        <a:spcAft>
                          <a:spcPts val="0"/>
                        </a:spcAft>
                      </a:pPr>
                      <a:r>
                        <a:rPr lang="en-ID" sz="1800" b="1" i="0" u="none" strike="noStrike" cap="none" spc="0" dirty="0">
                          <a:solidFill>
                            <a:schemeClr val="bg1"/>
                          </a:solidFill>
                          <a:effectLst/>
                          <a:latin typeface="Arial" panose="020B0604020202020204" pitchFamily="34" charset="0"/>
                          <a:ea typeface="Times New Roman" panose="02020603050405020304" pitchFamily="18" charset="0"/>
                          <a:cs typeface="Palatino Linotype" panose="02040502050505030304" pitchFamily="18" charset="0"/>
                        </a:rPr>
                        <a:t>0.910</a:t>
                      </a:r>
                      <a:endParaRPr lang="en-ID" sz="1800" b="0" i="0" u="none" strike="noStrike" cap="none" spc="0" dirty="0">
                        <a:solidFill>
                          <a:schemeClr val="bg1"/>
                        </a:solidFill>
                        <a:effectLst/>
                        <a:latin typeface="Arial" panose="020B0604020202020204" pitchFamily="34" charset="0"/>
                      </a:endParaRPr>
                    </a:p>
                  </a:txBody>
                  <a:tcPr marL="177445" marR="177445" marT="135244" marB="0" anchor="ctr">
                    <a:lnL w="12700" cmpd="sng">
                      <a:noFill/>
                      <a:prstDash val="solid"/>
                    </a:lnL>
                    <a:lnR w="12700" cmpd="sng">
                      <a:noFill/>
                      <a:prstDash val="solid"/>
                    </a:lnR>
                    <a:lnT w="12700" cmpd="sng">
                      <a:noFill/>
                      <a:prstDash val="solid"/>
                    </a:lnT>
                    <a:lnB w="12700" cmpd="sng">
                      <a:noFill/>
                      <a:prstDash val="solid"/>
                    </a:lnB>
                    <a:solidFill>
                      <a:schemeClr val="tx2">
                        <a:lumMod val="50000"/>
                      </a:schemeClr>
                    </a:solidFill>
                  </a:tcPr>
                </a:tc>
                <a:extLst>
                  <a:ext uri="{0D108BD9-81ED-4DB2-BD59-A6C34878D82A}">
                    <a16:rowId xmlns:a16="http://schemas.microsoft.com/office/drawing/2014/main" val="3757368229"/>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447028" y="1030395"/>
            <a:ext cx="4513161"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a:ln>
                  <a:noFill/>
                </a:ln>
                <a:effectLst/>
                <a:latin typeface="Source Sans Pro" panose="020B0503030403020204" pitchFamily="34" charset="0"/>
                <a:ea typeface="Source Sans Pro" panose="020B0503030403020204" pitchFamily="34" charset="0"/>
                <a:cs typeface="+mn-cs"/>
              </a:rPr>
              <a:t>Table 1. Sentiment Analysis Model Accuracy </a:t>
            </a:r>
            <a:endPar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880861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09.04.2023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625108" y="1277419"/>
            <a:ext cx="5650836"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DistilBertForSequenceClassification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descr="Table&#10;&#10;Description automatically generated">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107" y="1906253"/>
            <a:ext cx="5650837" cy="2949613"/>
          </a:xfrm>
        </p:spPr>
      </p:pic>
      <p:pic>
        <p:nvPicPr>
          <p:cNvPr id="31" name="Picture 30" descr="Graphical user interface, application&#10;&#10;Description automatically generated">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747" y="1813720"/>
            <a:ext cx="5032145" cy="4054599"/>
          </a:xfrm>
          <a:prstGeom prst="rect">
            <a:avLst/>
          </a:prstGeom>
        </p:spPr>
      </p:pic>
    </p:spTree>
    <p:extLst>
      <p:ext uri="{BB962C8B-B14F-4D97-AF65-F5344CB8AC3E}">
        <p14:creationId xmlns:p14="http://schemas.microsoft.com/office/powerpoint/2010/main" val="259027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09.04.2023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625108" y="1277419"/>
            <a:ext cx="3739858"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25107" y="1906253"/>
            <a:ext cx="5650837" cy="2949613"/>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88274"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09.04.2023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4"/>
            <a:ext cx="11067691" cy="2307556"/>
          </a:xfrm>
        </p:spPr>
        <p:txBody>
          <a:bodyPr/>
          <a:lstStyle/>
          <a:p>
            <a:pPr marL="34925" marR="215900" indent="0" algn="just">
              <a:lnSpc>
                <a:spcPct val="150000"/>
              </a:lnSpc>
              <a:spcAft>
                <a:spcPts val="0"/>
              </a:spcAft>
              <a:buNone/>
            </a:pPr>
            <a:r>
              <a:rPr lang="en-US" sz="14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Classification report need to be considered.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Accuracy is about how often the model is right.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Precision is how often the model predicts specific emotions, and it's </a:t>
            </a:r>
            <a:r>
              <a:rPr lang="en-US" sz="1400" b="1" dirty="0">
                <a:effectLst/>
                <a:latin typeface="Arial" panose="020B0604020202020204" pitchFamily="34" charset="0"/>
                <a:ea typeface="Palatino Linotype" panose="02040502050505030304" pitchFamily="18" charset="0"/>
                <a:cs typeface="Arial" panose="020B0604020202020204" pitchFamily="34" charset="0"/>
              </a:rPr>
              <a:t>that</a:t>
            </a:r>
            <a:r>
              <a:rPr lang="en-US" sz="1400" dirty="0">
                <a:effectLst/>
                <a:latin typeface="Arial" panose="020B0604020202020204" pitchFamily="34" charset="0"/>
                <a:ea typeface="Palatino Linotype" panose="02040502050505030304" pitchFamily="18" charset="0"/>
                <a:cs typeface="Arial" panose="020B0604020202020204" pitchFamily="34" charset="0"/>
              </a:rPr>
              <a:t>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Recall is how often the model correctly predicts a specific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F1-score is how good the model overall, mixed of precision and recall.</a:t>
            </a:r>
            <a:endParaRPr lang="en-US" sz="14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4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Linear SVC to as  the best model</a:t>
            </a:r>
            <a:r>
              <a:rPr lang="en-US" altLang="en-US" sz="1400" dirty="0">
                <a:latin typeface="Arial" panose="020B0604020202020204" pitchFamily="34" charset="0"/>
                <a:ea typeface="Palatino Linotype" panose="02040502050505030304" pitchFamily="18" charset="0"/>
                <a:cs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saved using pickle, a Python library ,and applied to new Unlabeled tweets dataset collected from various regions including America, Europe, Asia, Australia, and Africa.</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400" dirty="0">
              <a:latin typeface="Arial" panose="020B0604020202020204" pitchFamily="34" charset="0"/>
              <a:cs typeface="Arial" panose="020B0604020202020204" pitchFamily="34" charset="0"/>
            </a:endParaRPr>
          </a:p>
        </p:txBody>
      </p:sp>
      <p:pic>
        <p:nvPicPr>
          <p:cNvPr id="2050" name="Picture 21">
            <a:extLst>
              <a:ext uri="{FF2B5EF4-FFF2-40B4-BE49-F238E27FC236}">
                <a16:creationId xmlns:a16="http://schemas.microsoft.com/office/drawing/2014/main" id="{398EF82F-B09C-9DB8-41F8-6E1251B23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530" y="3749177"/>
            <a:ext cx="4313208" cy="27258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9307903" y="6399801"/>
            <a:ext cx="197545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6970143" y="3382355"/>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spTree>
    <p:extLst>
      <p:ext uri="{BB962C8B-B14F-4D97-AF65-F5344CB8AC3E}">
        <p14:creationId xmlns:p14="http://schemas.microsoft.com/office/powerpoint/2010/main" val="309842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17</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4.3 Unlabeled Data COLLECTION</a:t>
            </a:r>
          </a:p>
        </p:txBody>
      </p:sp>
      <p:sp>
        <p:nvSpPr>
          <p:cNvPr id="13" name="TextBox 12">
            <a:extLst>
              <a:ext uri="{FF2B5EF4-FFF2-40B4-BE49-F238E27FC236}">
                <a16:creationId xmlns:a16="http://schemas.microsoft.com/office/drawing/2014/main" id="{E021056B-BAA8-E407-E1DA-0436ACCAACBC}"/>
              </a:ext>
            </a:extLst>
          </p:cNvPr>
          <p:cNvSpPr txBox="1"/>
          <p:nvPr/>
        </p:nvSpPr>
        <p:spPr>
          <a:xfrm>
            <a:off x="447029" y="3079630"/>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217691" y="6260492"/>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285" y="3378087"/>
            <a:ext cx="7469281" cy="2720654"/>
          </a:xfrm>
        </p:spPr>
      </p:pic>
    </p:spTree>
    <p:extLst>
      <p:ext uri="{BB962C8B-B14F-4D97-AF65-F5344CB8AC3E}">
        <p14:creationId xmlns:p14="http://schemas.microsoft.com/office/powerpoint/2010/main" val="39134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09.04.2023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519741" y="168366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Result for All </a:t>
            </a:r>
            <a:r>
              <a:rPr lang="de-DE" altLang="en-US" sz="1000" b="1" dirty="0">
                <a:latin typeface="Arial" panose="020B0604020202020204" pitchFamily="34" charset="0"/>
                <a:ea typeface="Source Sans Pro" panose="020B0503030403020204" pitchFamily="34" charset="0"/>
                <a:cs typeface="Arial" panose="020B0604020202020204" pitchFamily="34" charset="0"/>
              </a:rPr>
              <a:t>L</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ocations</a:t>
            </a: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3024222263"/>
              </p:ext>
            </p:extLst>
          </p:nvPr>
        </p:nvGraphicFramePr>
        <p:xfrm>
          <a:off x="5221501" y="2011346"/>
          <a:ext cx="6523472" cy="1805694"/>
        </p:xfrm>
        <a:graphic>
          <a:graphicData uri="http://schemas.openxmlformats.org/drawingml/2006/table">
            <a:tbl>
              <a:tblPr firstRow="1" firstCol="1" bandRow="1">
                <a:tableStyleId>{5C22544A-7EE6-4342-B048-85BDC9FD1C3A}</a:tableStyleId>
              </a:tblPr>
              <a:tblGrid>
                <a:gridCol w="1225045">
                  <a:extLst>
                    <a:ext uri="{9D8B030D-6E8A-4147-A177-3AD203B41FA5}">
                      <a16:colId xmlns:a16="http://schemas.microsoft.com/office/drawing/2014/main" val="2263769868"/>
                    </a:ext>
                  </a:extLst>
                </a:gridCol>
                <a:gridCol w="792481">
                  <a:extLst>
                    <a:ext uri="{9D8B030D-6E8A-4147-A177-3AD203B41FA5}">
                      <a16:colId xmlns:a16="http://schemas.microsoft.com/office/drawing/2014/main" val="2938694647"/>
                    </a:ext>
                  </a:extLst>
                </a:gridCol>
                <a:gridCol w="924561">
                  <a:extLst>
                    <a:ext uri="{9D8B030D-6E8A-4147-A177-3AD203B41FA5}">
                      <a16:colId xmlns:a16="http://schemas.microsoft.com/office/drawing/2014/main" val="3215033832"/>
                    </a:ext>
                  </a:extLst>
                </a:gridCol>
                <a:gridCol w="848616">
                  <a:extLst>
                    <a:ext uri="{9D8B030D-6E8A-4147-A177-3AD203B41FA5}">
                      <a16:colId xmlns:a16="http://schemas.microsoft.com/office/drawing/2014/main" val="3284666360"/>
                    </a:ext>
                  </a:extLst>
                </a:gridCol>
                <a:gridCol w="709930">
                  <a:extLst>
                    <a:ext uri="{9D8B030D-6E8A-4147-A177-3AD203B41FA5}">
                      <a16:colId xmlns:a16="http://schemas.microsoft.com/office/drawing/2014/main" val="868578388"/>
                    </a:ext>
                  </a:extLst>
                </a:gridCol>
                <a:gridCol w="643891">
                  <a:extLst>
                    <a:ext uri="{9D8B030D-6E8A-4147-A177-3AD203B41FA5}">
                      <a16:colId xmlns:a16="http://schemas.microsoft.com/office/drawing/2014/main" val="2972777058"/>
                    </a:ext>
                  </a:extLst>
                </a:gridCol>
                <a:gridCol w="610871">
                  <a:extLst>
                    <a:ext uri="{9D8B030D-6E8A-4147-A177-3AD203B41FA5}">
                      <a16:colId xmlns:a16="http://schemas.microsoft.com/office/drawing/2014/main" val="4262767729"/>
                    </a:ext>
                  </a:extLst>
                </a:gridCol>
                <a:gridCol w="768077">
                  <a:extLst>
                    <a:ext uri="{9D8B030D-6E8A-4147-A177-3AD203B41FA5}">
                      <a16:colId xmlns:a16="http://schemas.microsoft.com/office/drawing/2014/main" val="527639070"/>
                    </a:ext>
                  </a:extLst>
                </a:gridCol>
              </a:tblGrid>
              <a:tr h="372468">
                <a:tc>
                  <a:txBody>
                    <a:bodyPr/>
                    <a:lstStyle/>
                    <a:p>
                      <a:pPr algn="ctr"/>
                      <a:r>
                        <a:rPr lang="en-ID" sz="1000" dirty="0">
                          <a:solidFill>
                            <a:schemeClr val="tx1"/>
                          </a:solidFill>
                          <a:effectLst/>
                        </a:rPr>
                        <a:t>Continent</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Joy</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Sadness</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Surprise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Anger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Love</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Fear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Row Total</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226585">
                <a:tc>
                  <a:txBody>
                    <a:bodyPr/>
                    <a:lstStyle/>
                    <a:p>
                      <a:pPr algn="ctr"/>
                      <a:r>
                        <a:rPr lang="en-ID" sz="1000" dirty="0">
                          <a:solidFill>
                            <a:schemeClr val="tx1"/>
                          </a:solidFill>
                          <a:effectLst/>
                        </a:rPr>
                        <a:t>America</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000" dirty="0">
                          <a:solidFill>
                            <a:schemeClr val="tx1"/>
                          </a:solidFill>
                          <a:effectLst/>
                        </a:rPr>
                        <a:t>1053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134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181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200</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128</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112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1808</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89405423"/>
                  </a:ext>
                </a:extLst>
              </a:tr>
              <a:tr h="226585">
                <a:tc>
                  <a:txBody>
                    <a:bodyPr/>
                    <a:lstStyle/>
                    <a:p>
                      <a:pPr algn="ctr"/>
                      <a:r>
                        <a:rPr lang="en-ID" sz="1000" dirty="0">
                          <a:solidFill>
                            <a:schemeClr val="tx1"/>
                          </a:solidFill>
                          <a:effectLst/>
                        </a:rPr>
                        <a:t>Europe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000" dirty="0">
                          <a:solidFill>
                            <a:schemeClr val="tx1"/>
                          </a:solidFill>
                          <a:effectLst/>
                        </a:rPr>
                        <a:t>413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51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62</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83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57</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38</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704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3507436623"/>
                  </a:ext>
                </a:extLst>
              </a:tr>
              <a:tr h="226585">
                <a:tc>
                  <a:txBody>
                    <a:bodyPr/>
                    <a:lstStyle/>
                    <a:p>
                      <a:pPr algn="ctr"/>
                      <a:r>
                        <a:rPr lang="en-ID" sz="1000">
                          <a:solidFill>
                            <a:schemeClr val="tx1"/>
                          </a:solidFill>
                          <a:effectLst/>
                        </a:rPr>
                        <a:t>Australia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dirty="0">
                          <a:solidFill>
                            <a:schemeClr val="tx1"/>
                          </a:solidFill>
                          <a:effectLst/>
                        </a:rPr>
                        <a:t>29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2</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6</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5</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a:solidFill>
                            <a:schemeClr val="tx1"/>
                          </a:solidFill>
                          <a:effectLst/>
                        </a:rPr>
                        <a:t>49</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936518615"/>
                  </a:ext>
                </a:extLst>
              </a:tr>
              <a:tr h="232792">
                <a:tc>
                  <a:txBody>
                    <a:bodyPr/>
                    <a:lstStyle/>
                    <a:p>
                      <a:pPr algn="ctr"/>
                      <a:r>
                        <a:rPr lang="en-ID" sz="1000">
                          <a:solidFill>
                            <a:schemeClr val="tx1"/>
                          </a:solidFill>
                          <a:effectLst/>
                        </a:rPr>
                        <a:t>Asia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a:solidFill>
                            <a:schemeClr val="tx1"/>
                          </a:solidFill>
                          <a:effectLst/>
                        </a:rPr>
                        <a:t>65</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7</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4</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6</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95</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1062798265"/>
                  </a:ext>
                </a:extLst>
              </a:tr>
              <a:tr h="232792">
                <a:tc>
                  <a:txBody>
                    <a:bodyPr/>
                    <a:lstStyle/>
                    <a:p>
                      <a:pPr algn="ctr"/>
                      <a:r>
                        <a:rPr lang="en-ID" sz="1000">
                          <a:solidFill>
                            <a:schemeClr val="tx1"/>
                          </a:solidFill>
                          <a:effectLst/>
                        </a:rPr>
                        <a:t>Africa</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ID" sz="1100">
                          <a:solidFill>
                            <a:schemeClr val="tx1"/>
                          </a:solidFill>
                          <a:effectLst/>
                        </a:rPr>
                        <a:t> </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a:solidFill>
                            <a:schemeClr val="tx1"/>
                          </a:solidFill>
                          <a:effectLst/>
                        </a:rPr>
                        <a:t> </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100" dirty="0">
                          <a:solidFill>
                            <a:schemeClr val="tx1"/>
                          </a:solidFill>
                          <a:effectLst/>
                        </a:rPr>
                        <a:t> </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ID" sz="1000" dirty="0">
                          <a:solidFill>
                            <a:schemeClr val="tx1"/>
                          </a:solidFill>
                          <a:effectLst/>
                        </a:rPr>
                        <a:t>1</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522969769"/>
                  </a:ext>
                </a:extLst>
              </a:tr>
              <a:tr h="287887">
                <a:tc>
                  <a:txBody>
                    <a:bodyPr/>
                    <a:lstStyle/>
                    <a:p>
                      <a:pPr algn="ctr"/>
                      <a:r>
                        <a:rPr lang="en-ID" sz="1000">
                          <a:solidFill>
                            <a:schemeClr val="tx1"/>
                          </a:solidFill>
                          <a:effectLst/>
                        </a:rPr>
                        <a:t>Column Total</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1560</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191</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a:solidFill>
                            <a:schemeClr val="tx1"/>
                          </a:solidFill>
                          <a:effectLst/>
                        </a:rPr>
                        <a:t>254</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293</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199</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160</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ID" sz="1000" dirty="0">
                          <a:solidFill>
                            <a:schemeClr val="tx1"/>
                          </a:solidFill>
                          <a:effectLst/>
                        </a:rPr>
                        <a:t>2657</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5175749" y="1683662"/>
            <a:ext cx="48481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Linear SVC Model Sentiment Prediction on New Unlabeled Data</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829265" y="384520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13" y="2011964"/>
            <a:ext cx="4739518" cy="382303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09.04.2023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19</a:t>
            </a:fld>
            <a:endParaRPr lang="de-DE"/>
          </a:p>
        </p:txBody>
      </p:sp>
      <p:pic>
        <p:nvPicPr>
          <p:cNvPr id="9" name="Content Placeholder 8" descr="Chart, bubble chart&#10;&#10;Description automatically generated">
            <a:extLst>
              <a:ext uri="{FF2B5EF4-FFF2-40B4-BE49-F238E27FC236}">
                <a16:creationId xmlns:a16="http://schemas.microsoft.com/office/drawing/2014/main" id="{A80D1480-15E6-2246-138A-140CE8A73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1678" y="1172055"/>
            <a:ext cx="6680934" cy="5561879"/>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23472" cy="581069"/>
          </a:xfrm>
        </p:spPr>
        <p:txBody>
          <a:bodyPr wrap="square">
            <a:normAutofit fontScale="90000"/>
          </a:bodyPr>
          <a:lstStyle/>
          <a:p>
            <a:r>
              <a:rPr lang="de-DE" sz="2400" dirty="0"/>
              <a:t>4.4 Sentiment Analysis Result on </a:t>
            </a:r>
            <a:br>
              <a:rPr lang="de-DE" sz="2400" dirty="0"/>
            </a:br>
            <a:r>
              <a:rPr lang="de-DE" sz="2400" dirty="0"/>
              <a:t>Unlabeled Data and Location Comparison</a:t>
            </a:r>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445770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8. Sentiment Analysis Result for Each Locations</a:t>
            </a:r>
          </a:p>
        </p:txBody>
      </p:sp>
    </p:spTree>
    <p:extLst>
      <p:ext uri="{BB962C8B-B14F-4D97-AF65-F5344CB8AC3E}">
        <p14:creationId xmlns:p14="http://schemas.microsoft.com/office/powerpoint/2010/main" val="427191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3435516173"/>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09.04.2023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p:spPr>
        <p:txBody>
          <a:bodyPr wrap="none" lIns="115200" tIns="36000" rIns="115200" bIns="18000">
            <a:normAutofit/>
          </a:bodyPr>
          <a:lstStyle/>
          <a:p>
            <a:r>
              <a:rPr lang="de-DE" sz="2800" kern="1200" cap="all" spc="-20" baseline="0">
                <a:latin typeface="Source Sans Pro Bold" panose="020B0703030503020204" pitchFamily="34" charset="0"/>
                <a:ea typeface="+mj-ea"/>
                <a:cs typeface="+mj-cs"/>
              </a:rPr>
              <a:t>4.5 HYPOTHESIS TESTING RESULT</a:t>
            </a: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2032634338"/>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2.283</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0.808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8.178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0.147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Yes</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2.464</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0.782</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7.387</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11.07</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0.193</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1.919</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dirty="0">
                          <a:solidFill>
                            <a:schemeClr val="bg1"/>
                          </a:solidFill>
                          <a:effectLst/>
                        </a:rPr>
                        <a:t>0.860</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300" cap="none" spc="0">
                          <a:solidFill>
                            <a:schemeClr val="bg1"/>
                          </a:solidFill>
                          <a:effectLst/>
                        </a:rPr>
                        <a:t>Yes</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3.678</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11.07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0.597</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a:solidFill>
                            <a:schemeClr val="bg1"/>
                          </a:solidFill>
                          <a:effectLst/>
                        </a:rPr>
                        <a:t>5</a:t>
                      </a:r>
                      <a:endParaRPr lang="en-ID" sz="130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300" cap="none" spc="0" dirty="0">
                          <a:solidFill>
                            <a:schemeClr val="bg1"/>
                          </a:solidFill>
                          <a:effectLst/>
                        </a:rPr>
                        <a:t>Yes</a:t>
                      </a:r>
                      <a:endParaRPr lang="en-ID" sz="130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09.04.2023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Hypothesis Testing Python codes</a:t>
            </a:r>
          </a:p>
        </p:txBody>
      </p:sp>
      <p:pic>
        <p:nvPicPr>
          <p:cNvPr id="5" name="Picture 4" descr="Text&#10;&#10;Description automatically generated">
            <a:extLst>
              <a:ext uri="{FF2B5EF4-FFF2-40B4-BE49-F238E27FC236}">
                <a16:creationId xmlns:a16="http://schemas.microsoft.com/office/drawing/2014/main" id="{8A81AE73-5B3E-8F61-39A4-70938DBE6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208314"/>
            <a:ext cx="10865639" cy="4464432"/>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09.04.2023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22</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4026310608"/>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Joy</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Sadness</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Surprise</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Anger</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Love</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Fear</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0.075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0.122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0.447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0.411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0.087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1.144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0.001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0.003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0.382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0.367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0.343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0.459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dirty="0">
                          <a:solidFill>
                            <a:schemeClr val="tx1"/>
                          </a:solidFill>
                          <a:effectLst/>
                        </a:rPr>
                        <a:t>1.553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0.002</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0.659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0.596</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0.065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0.481</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dirty="0">
                          <a:solidFill>
                            <a:schemeClr val="tx1"/>
                          </a:solidFill>
                          <a:effectLst/>
                        </a:rPr>
                        <a:t>0.372</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2.175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1.517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1.174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0.464</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4.007</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0.498</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a:solidFill>
                            <a:schemeClr val="tx1"/>
                          </a:solidFill>
                          <a:effectLst/>
                        </a:rPr>
                        <a:t>0.013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algn="ctr"/>
                      <a:r>
                        <a:rPr lang="en-US" sz="1600" cap="none" spc="0" dirty="0">
                          <a:solidFill>
                            <a:schemeClr val="tx1"/>
                          </a:solidFill>
                          <a:effectLst/>
                        </a:rPr>
                        <a:t>7.673</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1.595</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dirty="0">
                          <a:solidFill>
                            <a:schemeClr val="tx1"/>
                          </a:solidFill>
                          <a:effectLst/>
                        </a:rPr>
                        <a:t>1.957</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1.889</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4.440</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a:solidFill>
                            <a:schemeClr val="tx1"/>
                          </a:solidFill>
                          <a:effectLst/>
                        </a:rPr>
                        <a:t>1.733</a:t>
                      </a:r>
                      <a:endParaRPr lang="en-ID" sz="1600" cap="none" spc="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cap="none" spc="0" dirty="0">
                          <a:solidFill>
                            <a:schemeClr val="tx1"/>
                          </a:solidFill>
                          <a:effectLst/>
                        </a:rPr>
                        <a:t>0.931</a:t>
                      </a:r>
                      <a:endParaRPr lang="en-ID" sz="160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ctr"/>
                      <a:r>
                        <a:rPr lang="en-US" sz="1600" b="1" cap="none" spc="0" dirty="0">
                          <a:solidFill>
                            <a:schemeClr val="tx2">
                              <a:lumMod val="50000"/>
                            </a:schemeClr>
                          </a:solidFill>
                          <a:effectLst/>
                        </a:rPr>
                        <a:t>12.546</a:t>
                      </a:r>
                      <a:endParaRPr lang="en-ID" sz="1600" b="1" cap="none" spc="0" dirty="0">
                        <a:solidFill>
                          <a:schemeClr val="tx2">
                            <a:lumMod val="50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12.546</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12.545792405044367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24</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5.1 Result Interpretation</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80967164"/>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25</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5.2 DISCUSSION of Limitations</a:t>
            </a:r>
          </a:p>
        </p:txBody>
      </p:sp>
      <p:sp>
        <p:nvSpPr>
          <p:cNvPr id="7" name="Inhaltsplatzhalter 6">
            <a:extLst>
              <a:ext uri="{FF2B5EF4-FFF2-40B4-BE49-F238E27FC236}">
                <a16:creationId xmlns:a16="http://schemas.microsoft.com/office/drawing/2014/main" id="{D6A45612-037E-194B-AD00-72AED105A583}"/>
              </a:ext>
            </a:extLst>
          </p:cNvPr>
          <p:cNvSpPr>
            <a:spLocks noGrp="1"/>
          </p:cNvSpPr>
          <p:nvPr>
            <p:ph idx="13"/>
          </p:nvPr>
        </p:nvSpPr>
        <p:spPr/>
        <p:txBody>
          <a:bodyPr/>
          <a:lstStyle/>
          <a:p>
            <a:pPr marL="0" indent="0">
              <a:buNone/>
            </a:pPr>
            <a:r>
              <a:rPr lang="de-DE" dirty="0"/>
              <a:t>Um </a:t>
            </a:r>
            <a:r>
              <a:rPr lang="de-DE" dirty="0" err="1"/>
              <a:t>simodis</a:t>
            </a:r>
            <a:r>
              <a:rPr lang="de-DE" dirty="0"/>
              <a:t> </a:t>
            </a:r>
            <a:r>
              <a:rPr lang="de-DE" dirty="0" err="1"/>
              <a:t>dolorernatis</a:t>
            </a:r>
            <a:r>
              <a:rPr lang="de-DE" dirty="0"/>
              <a:t> </a:t>
            </a:r>
            <a:r>
              <a:rPr lang="de-DE" dirty="0" err="1"/>
              <a:t>dolorest</a:t>
            </a:r>
            <a:r>
              <a:rPr lang="de-DE" dirty="0"/>
              <a:t> </a:t>
            </a:r>
            <a:r>
              <a:rPr lang="de-DE" dirty="0" err="1"/>
              <a:t>expernatem</a:t>
            </a:r>
            <a:r>
              <a:rPr lang="de-DE" dirty="0"/>
              <a:t> </a:t>
            </a:r>
            <a:r>
              <a:rPr lang="de-DE" dirty="0" err="1"/>
              <a:t>voluptas</a:t>
            </a:r>
            <a:r>
              <a:rPr lang="de-DE" dirty="0"/>
              <a:t> </a:t>
            </a:r>
            <a:r>
              <a:rPr lang="de-DE" dirty="0" err="1"/>
              <a:t>doluptat</a:t>
            </a:r>
            <a:r>
              <a:rPr lang="de-DE" dirty="0"/>
              <a:t>.</a:t>
            </a:r>
          </a:p>
        </p:txBody>
      </p:sp>
    </p:spTree>
    <p:extLst>
      <p:ext uri="{BB962C8B-B14F-4D97-AF65-F5344CB8AC3E}">
        <p14:creationId xmlns:p14="http://schemas.microsoft.com/office/powerpoint/2010/main" val="4015152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6.1 Summary</a:t>
            </a:r>
          </a:p>
        </p:txBody>
      </p:sp>
      <p:sp>
        <p:nvSpPr>
          <p:cNvPr id="7" name="Inhaltsplatzhalter 6">
            <a:extLst>
              <a:ext uri="{FF2B5EF4-FFF2-40B4-BE49-F238E27FC236}">
                <a16:creationId xmlns:a16="http://schemas.microsoft.com/office/drawing/2014/main" id="{D6A45612-037E-194B-AD00-72AED105A583}"/>
              </a:ext>
            </a:extLst>
          </p:cNvPr>
          <p:cNvSpPr>
            <a:spLocks noGrp="1"/>
          </p:cNvSpPr>
          <p:nvPr>
            <p:ph idx="13"/>
          </p:nvPr>
        </p:nvSpPr>
        <p:spPr/>
        <p:txBody>
          <a:bodyPr/>
          <a:lstStyle/>
          <a:p>
            <a:pPr marL="0" indent="0">
              <a:buNone/>
            </a:pPr>
            <a:r>
              <a:rPr lang="de-DE" dirty="0"/>
              <a:t>Um </a:t>
            </a:r>
            <a:r>
              <a:rPr lang="de-DE" dirty="0" err="1"/>
              <a:t>simodis</a:t>
            </a:r>
            <a:r>
              <a:rPr lang="de-DE" dirty="0"/>
              <a:t> </a:t>
            </a:r>
            <a:r>
              <a:rPr lang="de-DE" dirty="0" err="1"/>
              <a:t>dolorernatis</a:t>
            </a:r>
            <a:r>
              <a:rPr lang="de-DE" dirty="0"/>
              <a:t> </a:t>
            </a:r>
            <a:r>
              <a:rPr lang="de-DE" dirty="0" err="1"/>
              <a:t>dolorest</a:t>
            </a:r>
            <a:r>
              <a:rPr lang="de-DE" dirty="0"/>
              <a:t> </a:t>
            </a:r>
            <a:r>
              <a:rPr lang="de-DE" dirty="0" err="1"/>
              <a:t>expernatem</a:t>
            </a:r>
            <a:r>
              <a:rPr lang="de-DE" dirty="0"/>
              <a:t> </a:t>
            </a:r>
            <a:r>
              <a:rPr lang="de-DE" dirty="0" err="1"/>
              <a:t>voluptas</a:t>
            </a:r>
            <a:r>
              <a:rPr lang="de-DE" dirty="0"/>
              <a:t> </a:t>
            </a:r>
            <a:r>
              <a:rPr lang="de-DE" dirty="0" err="1"/>
              <a:t>doluptat</a:t>
            </a:r>
            <a:r>
              <a:rPr lang="de-DE" dirty="0"/>
              <a:t>.</a:t>
            </a:r>
          </a:p>
        </p:txBody>
      </p:sp>
    </p:spTree>
    <p:extLst>
      <p:ext uri="{BB962C8B-B14F-4D97-AF65-F5344CB8AC3E}">
        <p14:creationId xmlns:p14="http://schemas.microsoft.com/office/powerpoint/2010/main" val="3860068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6.2 Recommendation for Future Research</a:t>
            </a:r>
          </a:p>
        </p:txBody>
      </p:sp>
      <p:sp>
        <p:nvSpPr>
          <p:cNvPr id="7" name="Inhaltsplatzhalter 6">
            <a:extLst>
              <a:ext uri="{FF2B5EF4-FFF2-40B4-BE49-F238E27FC236}">
                <a16:creationId xmlns:a16="http://schemas.microsoft.com/office/drawing/2014/main" id="{D6A45612-037E-194B-AD00-72AED105A583}"/>
              </a:ext>
            </a:extLst>
          </p:cNvPr>
          <p:cNvSpPr>
            <a:spLocks noGrp="1"/>
          </p:cNvSpPr>
          <p:nvPr>
            <p:ph idx="13"/>
          </p:nvPr>
        </p:nvSpPr>
        <p:spPr/>
        <p:txBody>
          <a:bodyPr/>
          <a:lstStyle/>
          <a:p>
            <a:pPr marL="0" indent="0">
              <a:buNone/>
            </a:pPr>
            <a:r>
              <a:rPr lang="de-DE" dirty="0"/>
              <a:t>Um </a:t>
            </a:r>
            <a:r>
              <a:rPr lang="de-DE" dirty="0" err="1"/>
              <a:t>simodis</a:t>
            </a:r>
            <a:r>
              <a:rPr lang="de-DE" dirty="0"/>
              <a:t> </a:t>
            </a:r>
            <a:r>
              <a:rPr lang="de-DE" dirty="0" err="1"/>
              <a:t>dolorernatis</a:t>
            </a:r>
            <a:r>
              <a:rPr lang="de-DE" dirty="0"/>
              <a:t> </a:t>
            </a:r>
            <a:r>
              <a:rPr lang="de-DE" dirty="0" err="1"/>
              <a:t>dolorest</a:t>
            </a:r>
            <a:r>
              <a:rPr lang="de-DE" dirty="0"/>
              <a:t> </a:t>
            </a:r>
            <a:r>
              <a:rPr lang="de-DE" dirty="0" err="1"/>
              <a:t>expernatem</a:t>
            </a:r>
            <a:r>
              <a:rPr lang="de-DE" dirty="0"/>
              <a:t> </a:t>
            </a:r>
            <a:r>
              <a:rPr lang="de-DE" dirty="0" err="1"/>
              <a:t>voluptas</a:t>
            </a:r>
            <a:r>
              <a:rPr lang="de-DE" dirty="0"/>
              <a:t> </a:t>
            </a:r>
            <a:r>
              <a:rPr lang="de-DE" dirty="0" err="1"/>
              <a:t>doluptat</a:t>
            </a:r>
            <a:r>
              <a:rPr lang="de-DE" dirty="0"/>
              <a:t>.</a:t>
            </a:r>
          </a:p>
        </p:txBody>
      </p:sp>
    </p:spTree>
    <p:extLst>
      <p:ext uri="{BB962C8B-B14F-4D97-AF65-F5344CB8AC3E}">
        <p14:creationId xmlns:p14="http://schemas.microsoft.com/office/powerpoint/2010/main" val="3175204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09.04.2023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1396327695"/>
              </p:ext>
            </p:extLst>
          </p:nvPr>
        </p:nvGraphicFramePr>
        <p:xfrm>
          <a:off x="442914" y="1520825"/>
          <a:ext cx="11278032"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(n.d.). BERT.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err="1">
                <a:effectLst/>
                <a:latin typeface="Arial" panose="020B0604020202020204" pitchFamily="34" charset="0"/>
                <a:ea typeface="Palatino Linotype" panose="02040502050505030304" pitchFamily="18" charset="0"/>
                <a:cs typeface="Arial" panose="020B0604020202020204" pitchFamily="34" charset="0"/>
              </a:rPr>
              <a:t>Dangeti</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050" b="0" kern="0" dirty="0">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050" b="1" u="sng" kern="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(n.d.). </a:t>
            </a: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a:t>
            </a:r>
            <a:r>
              <a:rPr lang="en-ID" sz="1050" u="sng" dirty="0">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050" u="sng" dirty="0">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EMO -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(n.d.).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https://statisticsbyjim.com/hypothesis-testing/chi-square-table/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050" b="0" kern="0" dirty="0">
                <a:effectLst/>
                <a:latin typeface="Arial" panose="020B0604020202020204" pitchFamily="34" charset="0"/>
                <a:ea typeface="Palatino Linotype" panose="02040502050505030304" pitchFamily="18" charset="0"/>
                <a:cs typeface="Arial" panose="020B0604020202020204" pitchFamily="34" charset="0"/>
                <a:hlinkClick r:id="rId1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05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https://doi.org/10.1609/icwsm.v8i1.14550</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https://www.youtube.com/watch?v=yQGqMVuAk04</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https://www.kaggle.com/code/soham1024/the-maths-behind-linear-svc-classifier</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https://huggingface.co/models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(n.d.).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https://platform.openai.com</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GitHub.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https://github.com/openai/openai-cookbook</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https://iaeme.com/Home/article_id/IJARET_11_12_026</a:t>
            </a:r>
            <a:endParaRPr lang="en-US" sz="1100" b="0"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https://github.com/rasbt/python-machine-learning-book</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09.04.2023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gn="just">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https://jurnal.ubd.ac.id/index.php/te/article/view/1046/526</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https://doi.org/10.1207/s15327957pspr0504_2</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https://www.youtube.com/watch?v=JDQM6E4Vnbs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https://aisel.aisnet.org/amcis2022/sig_hci/sig_hci/10/</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Sun, C.,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Qiu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X., Xu, Y., &amp; Huang, X. (2019, May 14). How to Fine-Tune BERT for Text Classification? arXiv.org.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https://arxiv.org/abs/1905.05583v3</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https://geerthofstede.com/culture-geert-hofstede-gert-jan-hofstede/6d-model-of-national-culture/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https://www.youtube.com/watch?v=3liCbRZPrZA</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09.04.2023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RESEARCH QUESTION</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52957927"/>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836552B-E471-C6B4-DDE8-586D5EE99C42}"/>
              </a:ext>
            </a:extLst>
          </p:cNvPr>
          <p:cNvSpPr txBox="1"/>
          <p:nvPr/>
        </p:nvSpPr>
        <p:spPr>
          <a:xfrm>
            <a:off x="420792" y="3772383"/>
            <a:ext cx="11280385" cy="879023"/>
          </a:xfrm>
          <a:prstGeom prst="rect">
            <a:avLst/>
          </a:prstGeom>
          <a:noFill/>
          <a:ln>
            <a:noFill/>
          </a:ln>
        </p:spPr>
        <p:txBody>
          <a:bodyPr wrap="square">
            <a:spAutoFit/>
          </a:bodyPr>
          <a:lstStyle/>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INDEPENDENT on different continents.</a:t>
            </a:r>
          </a:p>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DEPENDENT on different continents. </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899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09.04.2023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1910380369"/>
              </p:ext>
            </p:extLst>
          </p:nvPr>
        </p:nvGraphicFramePr>
        <p:xfrm>
          <a:off x="447028" y="1406106"/>
          <a:ext cx="11241764" cy="423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8576201" cy="458484"/>
          </a:xfrm>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1161428"/>
          </a:xfrm>
          <a:prstGeom prst="rect">
            <a:avLst/>
          </a:prstGeom>
        </p:spPr>
        <p:txBody>
          <a:bodyPr vert="horz" lIns="0" tIns="25200" rIns="0" bIns="0" rtlCol="0" anchor="t">
            <a:normAutofit/>
          </a:bodyPr>
          <a:lstStyle/>
          <a:p>
            <a:pPr>
              <a:lnSpc>
                <a:spcPct val="120000"/>
              </a:lnSpc>
              <a:spcAft>
                <a:spcPts val="600"/>
              </a:spcAft>
              <a:buClr>
                <a:schemeClr val="accent5"/>
              </a:buClr>
              <a:buSzPct val="120000"/>
              <a:buFont typeface="Symbol" pitchFamily="2" charset="2"/>
              <a:buChar char="-"/>
            </a:pPr>
            <a:r>
              <a:rPr lang="de-DE" sz="1200" dirty="0">
                <a:effectLst/>
              </a:rPr>
              <a:t>Siemon, Strohmann, Khosrawi-Rad, Elshan, de Vreede, &amp; Meyer. (2022, July 11). Why Do We Turn to Virtual Companions? A Text Mining Analysis of Replika Reviews.</a:t>
            </a:r>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09.04.2023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3"/>
            <a:ext cx="7541403" cy="458484"/>
          </a:xfrm>
        </p:spPr>
        <p:txBody>
          <a:bodyPr wrap="square">
            <a:normAutofit fontScale="90000"/>
          </a:bodyPr>
          <a:lstStyle/>
          <a:p>
            <a:pPr marL="215900" marR="215900">
              <a:spcBef>
                <a:spcPts val="765"/>
              </a:spcBef>
              <a:spcAft>
                <a:spcPts val="0"/>
              </a:spcAft>
            </a:pPr>
            <a:r>
              <a:rPr lang="en-US" sz="2700" b="1" dirty="0">
                <a:effectLst/>
              </a:rPr>
              <a:t>2.1   Overview of Relevant Previous Studies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565" y="3720042"/>
            <a:ext cx="5400000" cy="1458000"/>
          </a:xfrm>
          <a:prstGeom prst="rect">
            <a:avLst/>
          </a:prstGeom>
          <a:noFill/>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652D68B-0708-4E50-9281-330507CC2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308</TotalTime>
  <Words>2857</Words>
  <Application>Microsoft Office PowerPoint</Application>
  <PresentationFormat>Widescreen</PresentationFormat>
  <Paragraphs>392</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Source Sans Pro</vt:lpstr>
      <vt:lpstr>Wingdings</vt:lpstr>
      <vt:lpstr>Palatino Linotype</vt:lpstr>
      <vt:lpstr>Source Sans Pro Bold</vt:lpstr>
      <vt:lpstr>Source Serif Pro</vt:lpstr>
      <vt:lpstr>Arial</vt:lpstr>
      <vt:lpstr>Symbol</vt:lpstr>
      <vt:lpstr>Calibri</vt:lpstr>
      <vt:lpstr>IUBH</vt:lpstr>
      <vt:lpstr>A Comparative Sentiment Analysis of</vt:lpstr>
      <vt:lpstr>Agenda fOr THESIS</vt:lpstr>
      <vt:lpstr>Abstract</vt:lpstr>
      <vt:lpstr>1. Introduction</vt:lpstr>
      <vt:lpstr>RESEARCH QUESTION</vt:lpstr>
      <vt:lpstr>2. Literature Review</vt:lpstr>
      <vt:lpstr>2.1   Overview of Relevant Previous Studies  </vt:lpstr>
      <vt:lpstr>2.1   Overview of Relevant Previous Studies  </vt:lpstr>
      <vt:lpstr>3. Methodology</vt:lpstr>
      <vt:lpstr>3. Methodology</vt:lpstr>
      <vt:lpstr>4. RESULTS FINDINGS </vt:lpstr>
      <vt:lpstr>4.1. Labeled Data Preparation </vt:lpstr>
      <vt:lpstr>4.2. Performance EvaluatioN &amp; MODEL SELECTION</vt:lpstr>
      <vt:lpstr>4.2. Performance EvaluatioN &amp; MODEL SELECTION</vt:lpstr>
      <vt:lpstr>4.2. Performance EvaluatioN &amp; MODEL SELECTION</vt:lpstr>
      <vt:lpstr>4.2. Performance EvaluatioN &amp; MODEL SELECTION</vt:lpstr>
      <vt:lpstr>4.3 Unlabeled Data COLLECTION</vt:lpstr>
      <vt:lpstr>4.4 Sentiment Analysis Result on  Unlabeled Data and Location Comparison</vt:lpstr>
      <vt:lpstr>4.4 Sentiment Analysis Result on  Unlabeled Data and Location Comparison</vt:lpstr>
      <vt:lpstr>4.5 HYPOTHESIS TESTING RESULT</vt:lpstr>
      <vt:lpstr>4.5 HYPOTHESIS TESTING RESULT</vt:lpstr>
      <vt:lpstr>4.5 HYPOTHESIS TESTING RESULT</vt:lpstr>
      <vt:lpstr>5. DISCUSSIONS</vt:lpstr>
      <vt:lpstr>5.1 Result Interpretation</vt:lpstr>
      <vt:lpstr>5.2 DISCUSSION of Limitations</vt:lpstr>
      <vt:lpstr>6. CONCLUSIONS</vt:lpstr>
      <vt:lpstr>6.1 Summary</vt:lpstr>
      <vt:lpstr>6.2 Recommendation for Future Research</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137</cp:revision>
  <dcterms:created xsi:type="dcterms:W3CDTF">2021-05-18T13:01:34Z</dcterms:created>
  <dcterms:modified xsi:type="dcterms:W3CDTF">2023-04-08T17:51:31Z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